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529" r:id="rId2"/>
    <p:sldId id="537" r:id="rId3"/>
    <p:sldId id="530" r:id="rId4"/>
    <p:sldId id="463" r:id="rId5"/>
    <p:sldId id="464" r:id="rId6"/>
    <p:sldId id="465" r:id="rId7"/>
    <p:sldId id="466" r:id="rId8"/>
    <p:sldId id="467" r:id="rId9"/>
    <p:sldId id="531" r:id="rId10"/>
    <p:sldId id="468" r:id="rId11"/>
    <p:sldId id="533" r:id="rId12"/>
    <p:sldId id="534" r:id="rId13"/>
    <p:sldId id="535" r:id="rId14"/>
  </p:sldIdLst>
  <p:sldSz cx="9144000" cy="6858000" type="screen4x3"/>
  <p:notesSz cx="92710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17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581CBC6C-8C96-49A7-8112-097E59CC5D0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34538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D6F7400B-DC0C-422B-823D-68034D358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69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355848"/>
            <a:ext cx="8839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828800"/>
            <a:ext cx="8839200" cy="1499616"/>
          </a:xfrm>
        </p:spPr>
        <p:txBody>
          <a:bodyPr lIns="118872" tIns="0" rIns="45720" bIns="0" anchor="b"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991600" cy="1252728"/>
          </a:xfrm>
        </p:spPr>
        <p:txBody>
          <a:bodyPr>
            <a:normAutofit/>
          </a:bodyPr>
          <a:lstStyle>
            <a:lvl1pPr>
              <a:defRPr sz="54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8991600" cy="48006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4000"/>
            </a:lvl1pPr>
            <a:lvl2pPr>
              <a:spcBef>
                <a:spcPts val="0"/>
              </a:spcBef>
              <a:spcAft>
                <a:spcPts val="1200"/>
              </a:spcAft>
              <a:defRPr sz="3600"/>
            </a:lvl2pPr>
            <a:lvl3pPr>
              <a:spcBef>
                <a:spcPts val="0"/>
              </a:spcBef>
              <a:spcAft>
                <a:spcPts val="1200"/>
              </a:spcAft>
              <a:defRPr sz="3200"/>
            </a:lvl3pPr>
            <a:lvl4pPr>
              <a:spcBef>
                <a:spcPts val="0"/>
              </a:spcBef>
              <a:spcAft>
                <a:spcPts val="1200"/>
              </a:spcAft>
              <a:defRPr sz="2800"/>
            </a:lvl4pPr>
            <a:lvl5pPr>
              <a:spcBef>
                <a:spcPts val="0"/>
              </a:spcBef>
              <a:spcAft>
                <a:spcPts val="1200"/>
              </a:spcAft>
              <a:defRPr sz="2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7F9446-2CC5-4F89-851D-709B6103BC48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DE2DBC-30EE-4CC5-8E37-2F4E27A73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3: Single Displacement Reactions</a:t>
            </a:r>
            <a:br>
              <a:rPr lang="en-US" dirty="0"/>
            </a:br>
            <a:r>
              <a:rPr lang="en-US" sz="1200" dirty="0"/>
              <a:t>Thanks to North Allegheny School District, Pittsburgh, PA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6: Chemical Reactions</a:t>
            </a:r>
          </a:p>
        </p:txBody>
      </p:sp>
    </p:spTree>
    <p:extLst>
      <p:ext uri="{BB962C8B-B14F-4D97-AF65-F5344CB8AC3E}">
        <p14:creationId xmlns:p14="http://schemas.microsoft.com/office/powerpoint/2010/main" val="63760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2" t="50704" r="25915"/>
          <a:stretch/>
        </p:blipFill>
        <p:spPr bwMode="auto">
          <a:xfrm>
            <a:off x="914400" y="3733800"/>
            <a:ext cx="6332561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10-16C-828378-0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49"/>
          <a:stretch/>
        </p:blipFill>
        <p:spPr bwMode="auto">
          <a:xfrm>
            <a:off x="1493685" y="152400"/>
            <a:ext cx="615663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2" t="50704" r="14603"/>
          <a:stretch>
            <a:fillRect/>
          </a:stretch>
        </p:blipFill>
        <p:spPr bwMode="auto">
          <a:xfrm>
            <a:off x="914400" y="3733800"/>
            <a:ext cx="767442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3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Identify which two elements would be likely to swap.</a:t>
            </a:r>
          </a:p>
          <a:p>
            <a:r>
              <a:rPr lang="en-US" dirty="0"/>
              <a:t>Consult the activity series to see which element is more reactive.</a:t>
            </a:r>
          </a:p>
          <a:p>
            <a:pPr lvl="1"/>
            <a:r>
              <a:rPr lang="en-US" dirty="0"/>
              <a:t>If the free element is more reactive, it will trade places with the element in the compound.</a:t>
            </a:r>
          </a:p>
          <a:p>
            <a:pPr lvl="1"/>
            <a:r>
              <a:rPr lang="en-US" dirty="0"/>
              <a:t>If the free element is less reactive, no reaction will take place.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3200" dirty="0"/>
              <a:t>Predict whether the following single displacement reactions will occur. If a reaction occurs, write a balanced equation for the reaction.</a:t>
            </a:r>
          </a:p>
          <a:p>
            <a:pPr lvl="1"/>
            <a:r>
              <a:rPr lang="en-US"/>
              <a:t>      K(s</a:t>
            </a:r>
            <a:r>
              <a:rPr lang="en-US" dirty="0"/>
              <a:t>) +       ZnCl</a:t>
            </a:r>
            <a:r>
              <a:rPr lang="en-US" sz="4400" baseline="-14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8" lvl="1" indent="-273050">
              <a:spcAft>
                <a:spcPts val="7200"/>
              </a:spcAft>
            </a:pPr>
            <a:r>
              <a:rPr lang="en-US" dirty="0"/>
              <a:t>      Cl</a:t>
            </a:r>
            <a:r>
              <a:rPr lang="en-US" sz="4800" baseline="-14000" dirty="0"/>
              <a:t>2</a:t>
            </a:r>
            <a:r>
              <a:rPr lang="en-US" dirty="0"/>
              <a:t>(g) +       HF(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pPr marL="458788" lvl="1" indent="-273050">
              <a:spcAft>
                <a:spcPts val="7200"/>
              </a:spcAft>
            </a:pPr>
            <a:r>
              <a:rPr lang="en-US" dirty="0">
                <a:sym typeface="Wingdings" pitchFamily="2" charset="2"/>
              </a:rPr>
              <a:t>      Fe(s) +       Na</a:t>
            </a:r>
            <a:r>
              <a:rPr lang="en-US" sz="4800" baseline="-14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PO</a:t>
            </a:r>
            <a:r>
              <a:rPr lang="en-US" sz="4800" baseline="-14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</a:t>
            </a:r>
          </a:p>
          <a:p>
            <a:pPr marL="458788" lvl="1" indent="-273050">
              <a:spcAft>
                <a:spcPts val="7200"/>
              </a:spcAft>
            </a:pPr>
            <a:r>
              <a:rPr lang="en-US" dirty="0">
                <a:sym typeface="Wingdings" pitchFamily="2" charset="2"/>
              </a:rPr>
              <a:t>      Al(s) +       </a:t>
            </a:r>
            <a:r>
              <a:rPr lang="en-US" dirty="0" err="1">
                <a:sym typeface="Wingdings" pitchFamily="2" charset="2"/>
              </a:rPr>
              <a:t>Pb</a:t>
            </a:r>
            <a:r>
              <a:rPr lang="en-US" dirty="0">
                <a:sym typeface="Wingdings" pitchFamily="2" charset="2"/>
              </a:rPr>
              <a:t>(NO</a:t>
            </a:r>
            <a:r>
              <a:rPr lang="en-US" sz="4800" baseline="-14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sz="4800" baseline="-14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predict single displacement reactions.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 Displacement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single-displacement reaction, one element displaces another in a compound. </a:t>
            </a:r>
          </a:p>
          <a:p>
            <a:r>
              <a:rPr lang="en-US" sz="3600" dirty="0"/>
              <a:t>Single displacement reactions follow this general equation:</a:t>
            </a:r>
          </a:p>
          <a:p>
            <a:pPr lvl="1"/>
            <a:r>
              <a:rPr lang="en-US" sz="3200" dirty="0"/>
              <a:t>A + BC </a:t>
            </a:r>
            <a:r>
              <a:rPr lang="en-US" sz="3200" dirty="0">
                <a:sym typeface="Wingdings" pitchFamily="2" charset="2"/>
              </a:rPr>
              <a:t> AC + B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7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 Displacement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single-displacement reactions, one metal can replace hydrogen or another metal.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44000" cy="71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91" y="5029200"/>
            <a:ext cx="8377818" cy="81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3962400"/>
            <a:ext cx="640080" cy="609600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3962400"/>
            <a:ext cx="609600" cy="609600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3962400"/>
            <a:ext cx="563880" cy="609600"/>
          </a:xfrm>
          <a:prstGeom prst="rect">
            <a:avLst/>
          </a:prstGeom>
          <a:solidFill>
            <a:schemeClr val="accent4">
              <a:alpha val="29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962400"/>
            <a:ext cx="563880" cy="609600"/>
          </a:xfrm>
          <a:prstGeom prst="rect">
            <a:avLst/>
          </a:prstGeom>
          <a:solidFill>
            <a:schemeClr val="accent4">
              <a:alpha val="29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Up Arrow 9"/>
          <p:cNvSpPr/>
          <p:nvPr/>
        </p:nvSpPr>
        <p:spPr>
          <a:xfrm rot="10800000" flipH="1">
            <a:off x="304800" y="2971800"/>
            <a:ext cx="6629400" cy="914400"/>
          </a:xfrm>
          <a:prstGeom prst="curvedUpArrow">
            <a:avLst>
              <a:gd name="adj1" fmla="val 29717"/>
              <a:gd name="adj2" fmla="val 56581"/>
              <a:gd name="adj3" fmla="val 231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rot="10800000" flipH="1">
            <a:off x="2057400" y="3276600"/>
            <a:ext cx="3352800" cy="609600"/>
          </a:xfrm>
          <a:prstGeom prst="curvedUpArrow">
            <a:avLst>
              <a:gd name="adj1" fmla="val 29717"/>
              <a:gd name="adj2" fmla="val 56581"/>
              <a:gd name="adj3" fmla="val 2311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5105400"/>
            <a:ext cx="457200" cy="609600"/>
          </a:xfrm>
          <a:prstGeom prst="rect">
            <a:avLst/>
          </a:prstGeom>
          <a:solidFill>
            <a:schemeClr val="accent3"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6800" y="5105400"/>
            <a:ext cx="457200" cy="609600"/>
          </a:xfrm>
          <a:prstGeom prst="rect">
            <a:avLst/>
          </a:prstGeom>
          <a:solidFill>
            <a:schemeClr val="accent3"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rved Up Arrow 13"/>
          <p:cNvSpPr/>
          <p:nvPr/>
        </p:nvSpPr>
        <p:spPr>
          <a:xfrm rot="10800000" flipH="1" flipV="1">
            <a:off x="914400" y="5791200"/>
            <a:ext cx="4419600" cy="838200"/>
          </a:xfrm>
          <a:prstGeom prst="curvedUpArrow">
            <a:avLst>
              <a:gd name="adj1" fmla="val 29717"/>
              <a:gd name="adj2" fmla="val 56581"/>
              <a:gd name="adj3" fmla="val 2311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4600" y="5105400"/>
            <a:ext cx="457200" cy="609600"/>
          </a:xfrm>
          <a:prstGeom prst="rect">
            <a:avLst/>
          </a:prstGeom>
          <a:solidFill>
            <a:srgbClr val="00B0F0">
              <a:alpha val="29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67600" y="5105400"/>
            <a:ext cx="381000" cy="609600"/>
          </a:xfrm>
          <a:prstGeom prst="rect">
            <a:avLst/>
          </a:prstGeom>
          <a:solidFill>
            <a:srgbClr val="00B0F0">
              <a:alpha val="29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Up Arrow 16"/>
          <p:cNvSpPr/>
          <p:nvPr/>
        </p:nvSpPr>
        <p:spPr>
          <a:xfrm rot="10800000" flipH="1" flipV="1">
            <a:off x="2590800" y="5791200"/>
            <a:ext cx="5257800" cy="838200"/>
          </a:xfrm>
          <a:prstGeom prst="curvedUpArrow">
            <a:avLst>
              <a:gd name="adj1" fmla="val 29717"/>
              <a:gd name="adj2" fmla="val 56581"/>
              <a:gd name="adj3" fmla="val 2311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 Displacement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dirty="0"/>
              <a:t>A metal will not always replace a metal in a compound dissolved in water because of differing </a:t>
            </a:r>
            <a:r>
              <a:rPr lang="en-US" dirty="0" err="1"/>
              <a:t>reactivities</a:t>
            </a:r>
            <a:r>
              <a:rPr lang="en-US" dirty="0"/>
              <a:t>.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</a:pPr>
            <a:r>
              <a:rPr lang="en-US" dirty="0"/>
              <a:t>An activity series can be used to predict if reactions will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10-16C-828378-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2" b="25072"/>
          <a:stretch>
            <a:fillRect/>
          </a:stretch>
        </p:blipFill>
        <p:spPr bwMode="auto">
          <a:xfrm>
            <a:off x="2019300" y="152400"/>
            <a:ext cx="5105400" cy="639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10-16C-828378-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93"/>
          <a:stretch>
            <a:fillRect/>
          </a:stretch>
        </p:blipFill>
        <p:spPr bwMode="auto">
          <a:xfrm>
            <a:off x="5027676" y="0"/>
            <a:ext cx="4116324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33"/>
          <a:stretch/>
        </p:blipFill>
        <p:spPr bwMode="auto">
          <a:xfrm>
            <a:off x="1" y="2362200"/>
            <a:ext cx="5268036" cy="83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6120809" cy="83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 Displacement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dirty="0"/>
              <a:t>Halogens frequently replace other halogens in replacement reactions.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96"/>
          <a:stretch>
            <a:fillRect/>
          </a:stretch>
        </p:blipFill>
        <p:spPr bwMode="auto">
          <a:xfrm>
            <a:off x="155079" y="3352800"/>
            <a:ext cx="883384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3429000"/>
            <a:ext cx="457200" cy="609600"/>
          </a:xfrm>
          <a:prstGeom prst="rect">
            <a:avLst/>
          </a:prstGeom>
          <a:solidFill>
            <a:schemeClr val="accent3"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3352800"/>
            <a:ext cx="457200" cy="609600"/>
          </a:xfrm>
          <a:prstGeom prst="rect">
            <a:avLst/>
          </a:prstGeom>
          <a:solidFill>
            <a:schemeClr val="accent3"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3352800"/>
            <a:ext cx="457200" cy="609600"/>
          </a:xfrm>
          <a:prstGeom prst="rect">
            <a:avLst/>
          </a:prstGeom>
          <a:solidFill>
            <a:srgbClr val="00B0F0">
              <a:alpha val="29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0" y="3352800"/>
            <a:ext cx="457200" cy="609600"/>
          </a:xfrm>
          <a:prstGeom prst="rect">
            <a:avLst/>
          </a:prstGeom>
          <a:solidFill>
            <a:srgbClr val="00B0F0">
              <a:alpha val="29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Up Arrow 8"/>
          <p:cNvSpPr/>
          <p:nvPr/>
        </p:nvSpPr>
        <p:spPr>
          <a:xfrm rot="10800000" flipH="1" flipV="1">
            <a:off x="381000" y="4114800"/>
            <a:ext cx="5867400" cy="1295400"/>
          </a:xfrm>
          <a:prstGeom prst="curvedUpArrow">
            <a:avLst>
              <a:gd name="adj1" fmla="val 29717"/>
              <a:gd name="adj2" fmla="val 56581"/>
              <a:gd name="adj3" fmla="val 2311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rot="10800000" flipH="1" flipV="1">
            <a:off x="2971800" y="4038600"/>
            <a:ext cx="5181600" cy="1295400"/>
          </a:xfrm>
          <a:prstGeom prst="curvedUpArrow">
            <a:avLst>
              <a:gd name="adj1" fmla="val 29717"/>
              <a:gd name="adj2" fmla="val 56581"/>
              <a:gd name="adj3" fmla="val 2311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 Displacement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Halogens also have different </a:t>
            </a:r>
            <a:r>
              <a:rPr lang="en-US" dirty="0" err="1"/>
              <a:t>reactivities</a:t>
            </a:r>
            <a:r>
              <a:rPr lang="en-US" dirty="0"/>
              <a:t> and do not always replace each other.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An activity series can be used to predict if reactions will occur.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1120</TotalTime>
  <Words>271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Section 3: Single Displacement Reactions Thanks to North Allegheny School District, Pittsburgh, PA</vt:lpstr>
      <vt:lpstr>Learning Goals</vt:lpstr>
      <vt:lpstr>Single Displacement Reactions</vt:lpstr>
      <vt:lpstr>Single Displacement Reactions</vt:lpstr>
      <vt:lpstr>Single Displacement Reactions</vt:lpstr>
      <vt:lpstr>PowerPoint Presentation</vt:lpstr>
      <vt:lpstr>PowerPoint Presentation</vt:lpstr>
      <vt:lpstr>Single Displacement Reactions</vt:lpstr>
      <vt:lpstr>Single Displacement Reactions</vt:lpstr>
      <vt:lpstr>PowerPoint Presentation</vt:lpstr>
      <vt:lpstr>Predicting Products</vt:lpstr>
      <vt:lpstr>Practice</vt:lpstr>
      <vt:lpstr>Practice</vt:lpstr>
    </vt:vector>
  </TitlesOfParts>
  <Company>North Allegheny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Marnik</dc:creator>
  <cp:lastModifiedBy>George Bischoff</cp:lastModifiedBy>
  <cp:revision>105</cp:revision>
  <cp:lastPrinted>2014-12-23T14:40:29Z</cp:lastPrinted>
  <dcterms:created xsi:type="dcterms:W3CDTF">2014-12-22T14:32:10Z</dcterms:created>
  <dcterms:modified xsi:type="dcterms:W3CDTF">2018-11-26T14:12:40Z</dcterms:modified>
</cp:coreProperties>
</file>