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98E2E-56B3-4E93-AB96-0AB7C2E95D44}" type="datetimeFigureOut">
              <a:rPr lang="en-US" smtClean="0"/>
              <a:t>11/27/2018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C5E169D-0643-452B-BA3B-ED729AE0204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93792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98E2E-56B3-4E93-AB96-0AB7C2E95D4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169D-0643-452B-BA3B-ED729AE0204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1386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98E2E-56B3-4E93-AB96-0AB7C2E95D4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169D-0643-452B-BA3B-ED729AE0204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848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98E2E-56B3-4E93-AB96-0AB7C2E95D4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169D-0643-452B-BA3B-ED729AE0204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9172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398E2E-56B3-4E93-AB96-0AB7C2E95D4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E169D-0643-452B-BA3B-ED729AE0204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746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98E2E-56B3-4E93-AB96-0AB7C2E95D4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E169D-0643-452B-BA3B-ED729AE0204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0609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98E2E-56B3-4E93-AB96-0AB7C2E95D44}"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E169D-0643-452B-BA3B-ED729AE0204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23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98E2E-56B3-4E93-AB96-0AB7C2E95D44}"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E169D-0643-452B-BA3B-ED729AE0204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393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98E2E-56B3-4E93-AB96-0AB7C2E95D44}"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E169D-0643-452B-BA3B-ED729AE0204C}" type="slidenum">
              <a:rPr lang="en-US" smtClean="0"/>
              <a:t>‹#›</a:t>
            </a:fld>
            <a:endParaRPr lang="en-US"/>
          </a:p>
        </p:txBody>
      </p:sp>
    </p:spTree>
    <p:extLst>
      <p:ext uri="{BB962C8B-B14F-4D97-AF65-F5344CB8AC3E}">
        <p14:creationId xmlns:p14="http://schemas.microsoft.com/office/powerpoint/2010/main" val="142360709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398E2E-56B3-4E93-AB96-0AB7C2E95D4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E169D-0643-452B-BA3B-ED729AE0204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4105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8398E2E-56B3-4E93-AB96-0AB7C2E95D44}" type="datetimeFigureOut">
              <a:rPr lang="en-US" smtClean="0"/>
              <a:t>11/27/2018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C5E169D-0643-452B-BA3B-ED729AE0204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6095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8398E2E-56B3-4E93-AB96-0AB7C2E95D44}" type="datetimeFigureOut">
              <a:rPr lang="en-US" smtClean="0"/>
              <a:t>11/27/2018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C5E169D-0643-452B-BA3B-ED729AE0204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1744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8277E-FCCA-4ABE-96BD-59C1CD69A9A9}"/>
              </a:ext>
            </a:extLst>
          </p:cNvPr>
          <p:cNvSpPr>
            <a:spLocks noGrp="1"/>
          </p:cNvSpPr>
          <p:nvPr>
            <p:ph type="ctrTitle"/>
          </p:nvPr>
        </p:nvSpPr>
        <p:spPr/>
        <p:txBody>
          <a:bodyPr/>
          <a:lstStyle/>
          <a:p>
            <a:r>
              <a:rPr lang="en-US" dirty="0"/>
              <a:t>Stoichiometry</a:t>
            </a:r>
          </a:p>
        </p:txBody>
      </p:sp>
      <p:sp>
        <p:nvSpPr>
          <p:cNvPr id="3" name="Subtitle 2">
            <a:extLst>
              <a:ext uri="{FF2B5EF4-FFF2-40B4-BE49-F238E27FC236}">
                <a16:creationId xmlns:a16="http://schemas.microsoft.com/office/drawing/2014/main" id="{2C3A68AD-95F0-4F18-8E50-BDF2C8FC7B5F}"/>
              </a:ext>
            </a:extLst>
          </p:cNvPr>
          <p:cNvSpPr>
            <a:spLocks noGrp="1"/>
          </p:cNvSpPr>
          <p:nvPr>
            <p:ph type="subTitle" idx="1"/>
          </p:nvPr>
        </p:nvSpPr>
        <p:spPr/>
        <p:txBody>
          <a:bodyPr/>
          <a:lstStyle/>
          <a:p>
            <a:r>
              <a:rPr lang="en-US" dirty="0"/>
              <a:t>Problem solving pattern</a:t>
            </a:r>
          </a:p>
        </p:txBody>
      </p:sp>
    </p:spTree>
    <p:extLst>
      <p:ext uri="{BB962C8B-B14F-4D97-AF65-F5344CB8AC3E}">
        <p14:creationId xmlns:p14="http://schemas.microsoft.com/office/powerpoint/2010/main" val="1658334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EEE14-5F34-4549-B479-085A1043F334}"/>
              </a:ext>
            </a:extLst>
          </p:cNvPr>
          <p:cNvSpPr>
            <a:spLocks noGrp="1"/>
          </p:cNvSpPr>
          <p:nvPr>
            <p:ph type="title"/>
          </p:nvPr>
        </p:nvSpPr>
        <p:spPr/>
        <p:txBody>
          <a:bodyPr/>
          <a:lstStyle/>
          <a:p>
            <a:r>
              <a:rPr lang="en-US" dirty="0"/>
              <a:t>Priority 1</a:t>
            </a:r>
          </a:p>
        </p:txBody>
      </p:sp>
      <p:sp>
        <p:nvSpPr>
          <p:cNvPr id="3" name="Content Placeholder 2">
            <a:extLst>
              <a:ext uri="{FF2B5EF4-FFF2-40B4-BE49-F238E27FC236}">
                <a16:creationId xmlns:a16="http://schemas.microsoft.com/office/drawing/2014/main" id="{DA32D5DF-10CE-4C77-9A8A-CF3BAFA5368A}"/>
              </a:ext>
            </a:extLst>
          </p:cNvPr>
          <p:cNvSpPr>
            <a:spLocks noGrp="1"/>
          </p:cNvSpPr>
          <p:nvPr>
            <p:ph idx="1"/>
          </p:nvPr>
        </p:nvSpPr>
        <p:spPr/>
        <p:txBody>
          <a:bodyPr>
            <a:normAutofit/>
          </a:bodyPr>
          <a:lstStyle/>
          <a:p>
            <a:r>
              <a:rPr lang="en-US" dirty="0"/>
              <a:t>Is the equation properly balanced?</a:t>
            </a:r>
          </a:p>
          <a:p>
            <a:pPr lvl="1"/>
            <a:r>
              <a:rPr lang="en-US" dirty="0"/>
              <a:t>Several thoughts here</a:t>
            </a:r>
          </a:p>
          <a:p>
            <a:pPr lvl="2"/>
            <a:r>
              <a:rPr lang="en-US" dirty="0"/>
              <a:t>Do you need to determine any reactants or products?  If so, do so. If not, move on to check if properly balanced</a:t>
            </a:r>
          </a:p>
          <a:p>
            <a:pPr lvl="3"/>
            <a:r>
              <a:rPr lang="en-US" b="1" dirty="0"/>
              <a:t>Law of Conservation of Matter</a:t>
            </a:r>
            <a:r>
              <a:rPr lang="en-US" dirty="0"/>
              <a:t>: number of atoms of each element on both sides should be equal, so…count!</a:t>
            </a:r>
          </a:p>
          <a:p>
            <a:pPr lvl="4"/>
            <a:r>
              <a:rPr lang="en-US" dirty="0"/>
              <a:t>Don’t forget that you cannot change subscripts, only coefficients.</a:t>
            </a:r>
          </a:p>
          <a:p>
            <a:pPr marL="1371600" lvl="3" indent="0">
              <a:buNone/>
            </a:pPr>
            <a:endParaRPr lang="en-US" dirty="0"/>
          </a:p>
          <a:p>
            <a:pPr marL="1828800" lvl="4" indent="0">
              <a:buNone/>
            </a:pPr>
            <a:r>
              <a:rPr lang="en-US" dirty="0"/>
              <a:t>	</a:t>
            </a:r>
          </a:p>
        </p:txBody>
      </p:sp>
    </p:spTree>
    <p:extLst>
      <p:ext uri="{BB962C8B-B14F-4D97-AF65-F5344CB8AC3E}">
        <p14:creationId xmlns:p14="http://schemas.microsoft.com/office/powerpoint/2010/main" val="151331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31FF8-9356-4E76-B2C9-ED5283089AD4}"/>
              </a:ext>
            </a:extLst>
          </p:cNvPr>
          <p:cNvSpPr>
            <a:spLocks noGrp="1"/>
          </p:cNvSpPr>
          <p:nvPr>
            <p:ph type="title"/>
          </p:nvPr>
        </p:nvSpPr>
        <p:spPr/>
        <p:txBody>
          <a:bodyPr/>
          <a:lstStyle/>
          <a:p>
            <a:r>
              <a:rPr lang="en-US" dirty="0"/>
              <a:t>Priority 2</a:t>
            </a:r>
          </a:p>
        </p:txBody>
      </p:sp>
      <p:sp>
        <p:nvSpPr>
          <p:cNvPr id="3" name="Content Placeholder 2">
            <a:extLst>
              <a:ext uri="{FF2B5EF4-FFF2-40B4-BE49-F238E27FC236}">
                <a16:creationId xmlns:a16="http://schemas.microsoft.com/office/drawing/2014/main" id="{8BDF504F-C042-452B-BEBF-42CA47BC69EB}"/>
              </a:ext>
            </a:extLst>
          </p:cNvPr>
          <p:cNvSpPr>
            <a:spLocks noGrp="1"/>
          </p:cNvSpPr>
          <p:nvPr>
            <p:ph idx="1"/>
          </p:nvPr>
        </p:nvSpPr>
        <p:spPr/>
        <p:txBody>
          <a:bodyPr/>
          <a:lstStyle/>
          <a:p>
            <a:r>
              <a:rPr lang="en-US" dirty="0"/>
              <a:t>Since this is a stoichiometry problem, we already know that we are determining some information based on the chemical reaction we are given.</a:t>
            </a:r>
          </a:p>
          <a:p>
            <a:pPr lvl="1"/>
            <a:r>
              <a:rPr lang="en-US" dirty="0"/>
              <a:t>Whether we are given moles, grams, liters, or a concentration (moles/liter) of a given reactant or product, we will need to convert this into moles for whatever determination we need to make.</a:t>
            </a:r>
          </a:p>
          <a:p>
            <a:pPr lvl="2"/>
            <a:r>
              <a:rPr lang="en-US" dirty="0"/>
              <a:t>You may need to calculate molar mass, or convert from liters to moles (22.4L/</a:t>
            </a:r>
            <a:r>
              <a:rPr lang="en-US" dirty="0" err="1"/>
              <a:t>mol</a:t>
            </a:r>
            <a:r>
              <a:rPr lang="en-US" dirty="0"/>
              <a:t>) for this step.  If a concentration and volume given, note that (</a:t>
            </a:r>
            <a:r>
              <a:rPr lang="en-US" dirty="0" err="1"/>
              <a:t>Mol</a:t>
            </a:r>
            <a:r>
              <a:rPr lang="en-US" dirty="0"/>
              <a:t>/L)(L) = moles.</a:t>
            </a:r>
          </a:p>
        </p:txBody>
      </p:sp>
    </p:spTree>
    <p:extLst>
      <p:ext uri="{BB962C8B-B14F-4D97-AF65-F5344CB8AC3E}">
        <p14:creationId xmlns:p14="http://schemas.microsoft.com/office/powerpoint/2010/main" val="3167257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8636D-1B1F-4248-90E9-1A5FE86827E3}"/>
              </a:ext>
            </a:extLst>
          </p:cNvPr>
          <p:cNvSpPr>
            <a:spLocks noGrp="1"/>
          </p:cNvSpPr>
          <p:nvPr>
            <p:ph type="title"/>
          </p:nvPr>
        </p:nvSpPr>
        <p:spPr/>
        <p:txBody>
          <a:bodyPr/>
          <a:lstStyle/>
          <a:p>
            <a:r>
              <a:rPr lang="en-US" dirty="0"/>
              <a:t>Continuing…</a:t>
            </a:r>
          </a:p>
        </p:txBody>
      </p:sp>
      <p:sp>
        <p:nvSpPr>
          <p:cNvPr id="3" name="Content Placeholder 2">
            <a:extLst>
              <a:ext uri="{FF2B5EF4-FFF2-40B4-BE49-F238E27FC236}">
                <a16:creationId xmlns:a16="http://schemas.microsoft.com/office/drawing/2014/main" id="{8B4166E2-BC9B-401C-ADD1-537A830EB337}"/>
              </a:ext>
            </a:extLst>
          </p:cNvPr>
          <p:cNvSpPr>
            <a:spLocks noGrp="1"/>
          </p:cNvSpPr>
          <p:nvPr>
            <p:ph idx="1"/>
          </p:nvPr>
        </p:nvSpPr>
        <p:spPr/>
        <p:txBody>
          <a:bodyPr>
            <a:normAutofit fontScale="85000" lnSpcReduction="20000"/>
          </a:bodyPr>
          <a:lstStyle/>
          <a:p>
            <a:r>
              <a:rPr lang="en-US" dirty="0"/>
              <a:t>Since this is a </a:t>
            </a:r>
            <a:r>
              <a:rPr lang="en-US" dirty="0" err="1"/>
              <a:t>stoich</a:t>
            </a:r>
            <a:r>
              <a:rPr lang="en-US" dirty="0"/>
              <a:t> problem, we know we will be using the ratios of the coefficients to arrive at our destination.</a:t>
            </a:r>
          </a:p>
          <a:p>
            <a:pPr lvl="1"/>
            <a:r>
              <a:rPr lang="en-US" dirty="0"/>
              <a:t>Using our dimensional analysis format (“gift tag” conversion), we will be able to determine the number of moles of that reactant or product we are searching for.</a:t>
            </a:r>
          </a:p>
          <a:p>
            <a:pPr lvl="1"/>
            <a:endParaRPr lang="en-US" dirty="0"/>
          </a:p>
          <a:p>
            <a:pPr marL="457200" lvl="1" indent="0">
              <a:buNone/>
            </a:pPr>
            <a:r>
              <a:rPr lang="en-US" dirty="0"/>
              <a:t>Example:  CH</a:t>
            </a:r>
            <a:r>
              <a:rPr lang="en-US" baseline="-25000" dirty="0"/>
              <a:t>4</a:t>
            </a:r>
            <a:r>
              <a:rPr lang="en-US" dirty="0"/>
              <a:t> + 3O</a:t>
            </a:r>
            <a:r>
              <a:rPr lang="en-US" baseline="-25000" dirty="0"/>
              <a:t>2</a:t>
            </a:r>
            <a:r>
              <a:rPr lang="en-US" dirty="0"/>
              <a:t> </a:t>
            </a:r>
            <a:r>
              <a:rPr lang="en-US" dirty="0">
                <a:sym typeface="Wingdings" panose="05000000000000000000" pitchFamily="2" charset="2"/>
              </a:rPr>
              <a:t> CO</a:t>
            </a:r>
            <a:r>
              <a:rPr lang="en-US" baseline="-25000" dirty="0">
                <a:sym typeface="Wingdings" panose="05000000000000000000" pitchFamily="2" charset="2"/>
              </a:rPr>
              <a:t>2</a:t>
            </a:r>
            <a:r>
              <a:rPr lang="en-US" dirty="0">
                <a:sym typeface="Wingdings" panose="05000000000000000000" pitchFamily="2" charset="2"/>
              </a:rPr>
              <a:t> + 2H</a:t>
            </a:r>
            <a:r>
              <a:rPr lang="en-US" baseline="-25000" dirty="0">
                <a:sym typeface="Wingdings" panose="05000000000000000000" pitchFamily="2" charset="2"/>
              </a:rPr>
              <a:t>2</a:t>
            </a:r>
            <a:r>
              <a:rPr lang="en-US" dirty="0">
                <a:sym typeface="Wingdings" panose="05000000000000000000" pitchFamily="2" charset="2"/>
              </a:rPr>
              <a:t>O	</a:t>
            </a:r>
            <a:r>
              <a:rPr lang="en-US" sz="1200" b="1" dirty="0">
                <a:sym typeface="Wingdings" panose="05000000000000000000" pitchFamily="2" charset="2"/>
              </a:rPr>
              <a:t>we “see” the invisible ones in front of the methane and carbon dioxide</a:t>
            </a:r>
          </a:p>
          <a:p>
            <a:pPr marL="457200" lvl="1" indent="0">
              <a:buNone/>
            </a:pPr>
            <a:endParaRPr lang="en-US" sz="1200" b="1" dirty="0">
              <a:sym typeface="Wingdings" panose="05000000000000000000" pitchFamily="2" charset="2"/>
            </a:endParaRPr>
          </a:p>
          <a:p>
            <a:pPr marL="457200" lvl="1" indent="0">
              <a:buNone/>
            </a:pPr>
            <a:r>
              <a:rPr lang="en-US" sz="1800" b="1" dirty="0">
                <a:sym typeface="Wingdings" panose="05000000000000000000" pitchFamily="2" charset="2"/>
              </a:rPr>
              <a:t>If we have 3 moles of methane, how many moles of water will be formed when it is totally combusted?</a:t>
            </a:r>
          </a:p>
          <a:p>
            <a:pPr marL="457200" lvl="1" indent="0">
              <a:buNone/>
            </a:pPr>
            <a:endParaRPr lang="en-US" sz="1800" b="1" dirty="0">
              <a:sym typeface="Wingdings" panose="05000000000000000000" pitchFamily="2" charset="2"/>
            </a:endParaRPr>
          </a:p>
          <a:p>
            <a:pPr marL="457200" lvl="1" indent="0">
              <a:buNone/>
            </a:pPr>
            <a:r>
              <a:rPr lang="en-US" sz="1800" b="1" dirty="0">
                <a:sym typeface="Wingdings" panose="05000000000000000000" pitchFamily="2" charset="2"/>
              </a:rPr>
              <a:t>Using “gift tag,” (3 </a:t>
            </a:r>
            <a:r>
              <a:rPr lang="en-US" sz="1800" b="1" dirty="0" err="1">
                <a:sym typeface="Wingdings" panose="05000000000000000000" pitchFamily="2" charset="2"/>
              </a:rPr>
              <a:t>mol</a:t>
            </a:r>
            <a:r>
              <a:rPr lang="en-US" sz="1800" b="1" dirty="0">
                <a:sym typeface="Wingdings" panose="05000000000000000000" pitchFamily="2" charset="2"/>
              </a:rPr>
              <a:t> CH</a:t>
            </a:r>
            <a:r>
              <a:rPr lang="en-US" sz="1800" b="1" baseline="-25000" dirty="0">
                <a:sym typeface="Wingdings" panose="05000000000000000000" pitchFamily="2" charset="2"/>
              </a:rPr>
              <a:t>4</a:t>
            </a:r>
            <a:r>
              <a:rPr lang="en-US" sz="1800" b="1" dirty="0">
                <a:sym typeface="Wingdings" panose="05000000000000000000" pitchFamily="2" charset="2"/>
              </a:rPr>
              <a:t>)( 2 </a:t>
            </a:r>
            <a:r>
              <a:rPr lang="en-US" sz="1800" b="1" dirty="0" err="1">
                <a:sym typeface="Wingdings" panose="05000000000000000000" pitchFamily="2" charset="2"/>
              </a:rPr>
              <a:t>mol</a:t>
            </a:r>
            <a:r>
              <a:rPr lang="en-US" sz="1800" b="1" dirty="0">
                <a:sym typeface="Wingdings" panose="05000000000000000000" pitchFamily="2" charset="2"/>
              </a:rPr>
              <a:t> H</a:t>
            </a:r>
            <a:r>
              <a:rPr lang="en-US" sz="1800" b="1" baseline="-25000" dirty="0">
                <a:sym typeface="Wingdings" panose="05000000000000000000" pitchFamily="2" charset="2"/>
              </a:rPr>
              <a:t>2</a:t>
            </a:r>
            <a:r>
              <a:rPr lang="en-US" sz="1800" b="1" dirty="0">
                <a:sym typeface="Wingdings" panose="05000000000000000000" pitchFamily="2" charset="2"/>
              </a:rPr>
              <a:t>O/1 </a:t>
            </a:r>
            <a:r>
              <a:rPr lang="en-US" sz="1800" b="1" dirty="0" err="1">
                <a:sym typeface="Wingdings" panose="05000000000000000000" pitchFamily="2" charset="2"/>
              </a:rPr>
              <a:t>mol</a:t>
            </a:r>
            <a:r>
              <a:rPr lang="en-US" sz="1800" b="1" dirty="0">
                <a:sym typeface="Wingdings" panose="05000000000000000000" pitchFamily="2" charset="2"/>
              </a:rPr>
              <a:t> CH</a:t>
            </a:r>
            <a:r>
              <a:rPr lang="en-US" sz="1800" b="1" baseline="-25000" dirty="0">
                <a:sym typeface="Wingdings" panose="05000000000000000000" pitchFamily="2" charset="2"/>
              </a:rPr>
              <a:t>4</a:t>
            </a:r>
            <a:r>
              <a:rPr lang="en-US" sz="1800" b="1" dirty="0">
                <a:sym typeface="Wingdings" panose="05000000000000000000" pitchFamily="2" charset="2"/>
              </a:rPr>
              <a:t>) = 6 </a:t>
            </a:r>
            <a:r>
              <a:rPr lang="en-US" sz="1800" b="1" dirty="0" err="1">
                <a:sym typeface="Wingdings" panose="05000000000000000000" pitchFamily="2" charset="2"/>
              </a:rPr>
              <a:t>mol</a:t>
            </a:r>
            <a:r>
              <a:rPr lang="en-US" sz="1800" b="1" dirty="0">
                <a:sym typeface="Wingdings" panose="05000000000000000000" pitchFamily="2" charset="2"/>
              </a:rPr>
              <a:t> H</a:t>
            </a:r>
            <a:r>
              <a:rPr lang="en-US" sz="1800" b="1" baseline="-25000" dirty="0">
                <a:sym typeface="Wingdings" panose="05000000000000000000" pitchFamily="2" charset="2"/>
              </a:rPr>
              <a:t>2</a:t>
            </a:r>
            <a:r>
              <a:rPr lang="en-US" sz="1800" b="1" dirty="0">
                <a:sym typeface="Wingdings" panose="05000000000000000000" pitchFamily="2" charset="2"/>
              </a:rPr>
              <a:t>O formed</a:t>
            </a:r>
          </a:p>
          <a:p>
            <a:pPr marL="457200" lvl="1" indent="0">
              <a:buNone/>
            </a:pPr>
            <a:r>
              <a:rPr lang="en-US" sz="1200" b="1" dirty="0">
                <a:sym typeface="Wingdings" panose="05000000000000000000" pitchFamily="2" charset="2"/>
              </a:rPr>
              <a:t>Note that the </a:t>
            </a:r>
            <a:r>
              <a:rPr lang="en-US" sz="1200" b="1" dirty="0" err="1">
                <a:sym typeface="Wingdings" panose="05000000000000000000" pitchFamily="2" charset="2"/>
              </a:rPr>
              <a:t>mol</a:t>
            </a:r>
            <a:r>
              <a:rPr lang="en-US" sz="1200" b="1" dirty="0">
                <a:sym typeface="Wingdings" panose="05000000000000000000" pitchFamily="2" charset="2"/>
              </a:rPr>
              <a:t> CH</a:t>
            </a:r>
            <a:r>
              <a:rPr lang="en-US" sz="1200" b="1" baseline="-25000" dirty="0">
                <a:sym typeface="Wingdings" panose="05000000000000000000" pitchFamily="2" charset="2"/>
              </a:rPr>
              <a:t>4 </a:t>
            </a:r>
            <a:r>
              <a:rPr lang="en-US" sz="1200" b="1" dirty="0">
                <a:sym typeface="Wingdings" panose="05000000000000000000" pitchFamily="2" charset="2"/>
              </a:rPr>
              <a:t>cancel out and we are left with </a:t>
            </a:r>
            <a:r>
              <a:rPr lang="en-US" sz="1200" b="1" dirty="0" err="1">
                <a:sym typeface="Wingdings" panose="05000000000000000000" pitchFamily="2" charset="2"/>
              </a:rPr>
              <a:t>mol</a:t>
            </a:r>
            <a:r>
              <a:rPr lang="en-US" sz="1200" b="1" dirty="0">
                <a:sym typeface="Wingdings" panose="05000000000000000000" pitchFamily="2" charset="2"/>
              </a:rPr>
              <a:t> H</a:t>
            </a:r>
            <a:r>
              <a:rPr lang="en-US" sz="1200" b="1" baseline="-25000" dirty="0">
                <a:sym typeface="Wingdings" panose="05000000000000000000" pitchFamily="2" charset="2"/>
              </a:rPr>
              <a:t>2</a:t>
            </a:r>
            <a:r>
              <a:rPr lang="en-US" sz="1200" b="1" dirty="0">
                <a:sym typeface="Wingdings" panose="05000000000000000000" pitchFamily="2" charset="2"/>
              </a:rPr>
              <a:t>O</a:t>
            </a:r>
            <a:endParaRPr lang="en-US" sz="1200" b="1" dirty="0"/>
          </a:p>
        </p:txBody>
      </p:sp>
    </p:spTree>
    <p:extLst>
      <p:ext uri="{BB962C8B-B14F-4D97-AF65-F5344CB8AC3E}">
        <p14:creationId xmlns:p14="http://schemas.microsoft.com/office/powerpoint/2010/main" val="376686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3AA47-94D0-402C-BED7-7C04C4F05212}"/>
              </a:ext>
            </a:extLst>
          </p:cNvPr>
          <p:cNvSpPr>
            <a:spLocks noGrp="1"/>
          </p:cNvSpPr>
          <p:nvPr>
            <p:ph type="title"/>
          </p:nvPr>
        </p:nvSpPr>
        <p:spPr/>
        <p:txBody>
          <a:bodyPr/>
          <a:lstStyle/>
          <a:p>
            <a:r>
              <a:rPr lang="en-US" dirty="0"/>
              <a:t>Continuing…</a:t>
            </a:r>
          </a:p>
        </p:txBody>
      </p:sp>
      <p:sp>
        <p:nvSpPr>
          <p:cNvPr id="3" name="Content Placeholder 2">
            <a:extLst>
              <a:ext uri="{FF2B5EF4-FFF2-40B4-BE49-F238E27FC236}">
                <a16:creationId xmlns:a16="http://schemas.microsoft.com/office/drawing/2014/main" id="{F1C370C8-05FD-489C-9C80-C6944A3DF682}"/>
              </a:ext>
            </a:extLst>
          </p:cNvPr>
          <p:cNvSpPr>
            <a:spLocks noGrp="1"/>
          </p:cNvSpPr>
          <p:nvPr>
            <p:ph idx="1"/>
          </p:nvPr>
        </p:nvSpPr>
        <p:spPr/>
        <p:txBody>
          <a:bodyPr/>
          <a:lstStyle/>
          <a:p>
            <a:r>
              <a:rPr lang="en-US" dirty="0"/>
              <a:t>One final step may be necessary…do you need to convert from moles to grams, liters, or for you final answer?</a:t>
            </a:r>
          </a:p>
          <a:p>
            <a:pPr lvl="1"/>
            <a:r>
              <a:rPr lang="en-US" dirty="0"/>
              <a:t>You, again, may need the appropriate molar mass or  gas/mole conversion (22.4L/</a:t>
            </a:r>
            <a:r>
              <a:rPr lang="en-US" dirty="0" err="1"/>
              <a:t>mol</a:t>
            </a:r>
            <a:r>
              <a:rPr lang="en-US" dirty="0"/>
              <a:t>) to get where you need to go</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882824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F3AA0-1263-4921-9B73-A4E805A8F145}"/>
              </a:ext>
            </a:extLst>
          </p:cNvPr>
          <p:cNvSpPr>
            <a:spLocks noGrp="1"/>
          </p:cNvSpPr>
          <p:nvPr>
            <p:ph type="title"/>
          </p:nvPr>
        </p:nvSpPr>
        <p:spPr/>
        <p:txBody>
          <a:bodyPr>
            <a:normAutofit/>
          </a:bodyPr>
          <a:lstStyle/>
          <a:p>
            <a:r>
              <a:rPr lang="en-US" dirty="0"/>
              <a:t>Because I want you to be successful…</a:t>
            </a:r>
          </a:p>
        </p:txBody>
      </p:sp>
      <p:sp>
        <p:nvSpPr>
          <p:cNvPr id="3" name="Content Placeholder 2">
            <a:extLst>
              <a:ext uri="{FF2B5EF4-FFF2-40B4-BE49-F238E27FC236}">
                <a16:creationId xmlns:a16="http://schemas.microsoft.com/office/drawing/2014/main" id="{6CD261DE-2FEA-46BA-B25A-2F1F170E4323}"/>
              </a:ext>
            </a:extLst>
          </p:cNvPr>
          <p:cNvSpPr>
            <a:spLocks noGrp="1"/>
          </p:cNvSpPr>
          <p:nvPr>
            <p:ph idx="1"/>
          </p:nvPr>
        </p:nvSpPr>
        <p:spPr/>
        <p:txBody>
          <a:bodyPr>
            <a:normAutofit/>
          </a:bodyPr>
          <a:lstStyle/>
          <a:p>
            <a:pPr marL="0" indent="0">
              <a:buNone/>
            </a:pPr>
            <a:r>
              <a:rPr lang="en-US" dirty="0"/>
              <a:t>Set up all your equations and make sure you end up with the units you are looking for at the end of each one…if not, don’t bother picking up the calculator, as the answer will not be useful.</a:t>
            </a:r>
          </a:p>
          <a:p>
            <a:pPr marL="0" indent="0">
              <a:buNone/>
            </a:pPr>
            <a:endParaRPr lang="en-US" dirty="0"/>
          </a:p>
          <a:p>
            <a:pPr marL="0" indent="0">
              <a:buNone/>
            </a:pPr>
            <a:r>
              <a:rPr lang="en-US" dirty="0"/>
              <a:t>Look at your numbers, prior to using calculator…think about where the number should be.  Do this on all calculations…it will keep you from putting down some weird stuff if you miss-hit a key…saw this too many times recently, in a variety of places.  Always estimate.</a:t>
            </a:r>
          </a:p>
        </p:txBody>
      </p:sp>
    </p:spTree>
    <p:extLst>
      <p:ext uri="{BB962C8B-B14F-4D97-AF65-F5344CB8AC3E}">
        <p14:creationId xmlns:p14="http://schemas.microsoft.com/office/powerpoint/2010/main" val="90175862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TM10001105[[fn=Crop]]</Template>
  <TotalTime>47</TotalTime>
  <Words>412</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Wingdings</vt:lpstr>
      <vt:lpstr>Gallery</vt:lpstr>
      <vt:lpstr>Stoichiometry</vt:lpstr>
      <vt:lpstr>Priority 1</vt:lpstr>
      <vt:lpstr>Priority 2</vt:lpstr>
      <vt:lpstr>Continuing…</vt:lpstr>
      <vt:lpstr>Continuing…</vt:lpstr>
      <vt:lpstr>Because I want you to be successful…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Stoichiometry</dc:title>
  <dc:creator>George Bischoff</dc:creator>
  <cp:lastModifiedBy>George Bischoff</cp:lastModifiedBy>
  <cp:revision>5</cp:revision>
  <dcterms:created xsi:type="dcterms:W3CDTF">2018-11-27T13:16:52Z</dcterms:created>
  <dcterms:modified xsi:type="dcterms:W3CDTF">2018-11-27T14:04:45Z</dcterms:modified>
</cp:coreProperties>
</file>